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9" r:id="rId2"/>
    <p:sldId id="307" r:id="rId3"/>
    <p:sldId id="302" r:id="rId4"/>
    <p:sldId id="271" r:id="rId5"/>
    <p:sldId id="30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BD9F9-8452-A342-BB1B-28ECF19E2CC5}" type="datetimeFigureOut">
              <a:rPr lang="en-US" smtClean="0"/>
              <a:t>6/10/19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C65747-E6F5-D94A-981D-658B04DED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736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BF1BD6-11A6-594E-AFA1-283323A41F7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80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45848-7DFC-6C40-B1F8-16CDFB28A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0C4B80-37CE-B14F-B889-FE8A6C8F2E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56FAD-87EC-594B-B262-2B748B57F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5D8FD2-7081-5447-BFEF-BD64EF32B157}"/>
              </a:ext>
            </a:extLst>
          </p:cNvPr>
          <p:cNvSpPr/>
          <p:nvPr userDrawn="1"/>
        </p:nvSpPr>
        <p:spPr>
          <a:xfrm>
            <a:off x="0" y="0"/>
            <a:ext cx="12192000" cy="2514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96301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2A315-2FF6-0449-93D6-96342D98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5E6CFA-28AB-B748-AE92-1FF1FB3DE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222C1-21B6-E14F-9F34-4E0C4221C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27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329849-B648-BF40-BC0C-E39A8FDA9F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41A42D-2964-F94E-ABD6-AF0DA39EEF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2FCA7-7A48-5E4F-BC6A-8A3BDBEAC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41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C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>
              <a:solidFill>
                <a:srgbClr val="FFFFFF"/>
              </a:solidFill>
              <a:latin typeface="Segoe U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101600" y="6429375"/>
            <a:ext cx="8940800" cy="40005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2000" b="1">
                <a:solidFill>
                  <a:schemeClr val="bg1"/>
                </a:solidFill>
                <a:latin typeface="Calibri" charset="0"/>
                <a:cs typeface="Calibri" charset="0"/>
              </a:rPr>
              <a:t>RNA sequencing and analysis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229600" y="6477000"/>
            <a:ext cx="3860800" cy="338138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en-US" sz="1600" b="1">
                <a:cs typeface="Arial" charset="0"/>
              </a:rPr>
              <a:t>http://meetings.cshl.edu/</a:t>
            </a:r>
            <a:endParaRPr lang="en-US" sz="1600"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200" y="152400"/>
            <a:ext cx="11785600" cy="6172200"/>
          </a:xfrm>
        </p:spPr>
        <p:txBody>
          <a:bodyPr/>
          <a:lstStyle>
            <a:lvl1pPr>
              <a:defRPr sz="2800">
                <a:latin typeface="Calibri"/>
                <a:cs typeface="Calibri"/>
              </a:defRPr>
            </a:lvl1pPr>
            <a:lvl2pPr>
              <a:defRPr sz="2400">
                <a:latin typeface="Calibri"/>
                <a:cs typeface="Calibri"/>
              </a:defRPr>
            </a:lvl2pPr>
            <a:lvl3pPr>
              <a:defRPr sz="2000">
                <a:latin typeface="Calibri"/>
                <a:cs typeface="Calibri"/>
              </a:defRPr>
            </a:lvl3pPr>
            <a:lvl4pPr>
              <a:defRPr sz="1800">
                <a:latin typeface="Calibri"/>
                <a:cs typeface="Calibri"/>
              </a:defRPr>
            </a:lvl4pPr>
            <a:lvl5pPr>
              <a:defRPr sz="1800">
                <a:latin typeface="Calibri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9371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04983-FF57-3A4F-A50C-F9933F0E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265CB-057E-5147-B720-C8DDCC860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7E5F7-C396-4941-BBC4-7BEAF927C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0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A621-739C-C746-8F29-9D6CFEEA4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04B73-4058-7C40-98C2-4104D91876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EE93E-C8A1-354A-AF1E-19A5283E3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73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A464-1AAB-3D41-837C-83C938183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2349E-5B0C-DE44-8CE1-77C14FC702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FBEBA-F2A8-E642-B0D7-3148F7AC1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759064-C295-474C-91BC-B8179C14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91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3B7B-D3EB-1942-9C5D-C2DBE70DC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82C37-8144-2B40-B057-52B9B6778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AB8C75-2C38-424A-9A7A-65CB327C2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54413-8A58-C54E-9133-45A1F00C59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0112E1-1E2D-724A-8EAC-CF4C8204D7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AE139-D882-D94E-B377-D84A20766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20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87EC2-76AA-FC42-982F-77406246A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EC7837-FC7B-6043-8182-02D771872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957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75A9DD-FA0A-D64B-B42E-72A4B0E35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75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ECD1F-576B-CE49-B87E-5BC99EC04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276B3-FB76-F847-A4BA-C9B293389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3103DB-251E-7F47-A645-0FDAFF6E6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AFAD0-D61F-3F4F-8E0D-9A64CA7C4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381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BD490-1952-7643-90D4-C4F4ABC93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02CD42-FD12-614D-A8C6-FBB652E2B9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6E1892-E1D1-5447-8C1E-BFD3993A1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12F28C-AB7A-EF4C-84CD-F4B5CE428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73F48-4628-F846-BA33-DDE653D835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92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9B2312-714B-3946-B9BF-1C7B2035B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A4718-D341-5E48-B2F9-56FD8E3EE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0DDCB-DB12-4B4D-B2A3-DF7E278511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0658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73F48-4628-F846-BA33-DDE653D8357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BB045D2-645B-C646-BB72-F8DE27472BD5}"/>
              </a:ext>
            </a:extLst>
          </p:cNvPr>
          <p:cNvSpPr txBox="1">
            <a:spLocks/>
          </p:cNvSpPr>
          <p:nvPr userDrawn="1"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898989"/>
                </a:solidFill>
                <a:latin typeface="Segoe UI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8C1412E-69E1-864D-A0DF-94DDC7C8003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5CF350-BF31-8549-8FA5-338ED87D9F31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9A33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B12434-FD9E-4242-B813-5136B9D05A8A}"/>
              </a:ext>
            </a:extLst>
          </p:cNvPr>
          <p:cNvSpPr txBox="1"/>
          <p:nvPr userDrawn="1"/>
        </p:nvSpPr>
        <p:spPr>
          <a:xfrm>
            <a:off x="9639300" y="6400800"/>
            <a:ext cx="2362200" cy="46166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en-US" b="1" dirty="0" err="1">
                <a:cs typeface="Arial" charset="0"/>
              </a:rPr>
              <a:t>rnabio.org</a:t>
            </a:r>
            <a:endParaRPr lang="en-US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247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07894-EFFE-CD45-AEFD-BFB62D406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-1300203"/>
            <a:ext cx="9144000" cy="2387600"/>
          </a:xfrm>
        </p:spPr>
        <p:txBody>
          <a:bodyPr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  <a:latin typeface="Calibri" charset="0"/>
                <a:cs typeface="Segoe UI" charset="0"/>
              </a:rPr>
              <a:t>RNA-Seq workshop</a:t>
            </a:r>
            <a:br>
              <a:rPr lang="en-US" sz="3600" dirty="0">
                <a:solidFill>
                  <a:schemeClr val="bg1"/>
                </a:solidFill>
                <a:latin typeface="Calibri" charset="0"/>
                <a:cs typeface="Segoe UI" charset="0"/>
              </a:rPr>
            </a:br>
            <a:r>
              <a:rPr lang="en-US" sz="3600" dirty="0">
                <a:solidFill>
                  <a:schemeClr val="bg1"/>
                </a:solidFill>
                <a:latin typeface="Calibri" charset="0"/>
                <a:cs typeface="Segoe UI" charset="0"/>
              </a:rPr>
              <a:t>Single Cell RNA-sequencing</a:t>
            </a:r>
            <a:endParaRPr lang="en-US" sz="3200" b="1" dirty="0">
              <a:solidFill>
                <a:schemeClr val="bg1"/>
              </a:solidFill>
              <a:latin typeface="Calibri" charset="0"/>
              <a:cs typeface="Segoe UI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120BC9-7354-2449-9237-C9C284B728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1087397"/>
            <a:ext cx="9144000" cy="1655762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Kelsy Cotto, Malachi Griffith, Obi Griffith, Chris Miller</a:t>
            </a:r>
            <a:r>
              <a:rPr lang="en-US">
                <a:solidFill>
                  <a:schemeClr val="bg1"/>
                </a:solidFill>
              </a:rPr>
              <a:t>, Megan </a:t>
            </a:r>
            <a:r>
              <a:rPr lang="en-US" dirty="0" err="1">
                <a:solidFill>
                  <a:schemeClr val="bg1"/>
                </a:solidFill>
              </a:rPr>
              <a:t>Richters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4D090-3D05-0D43-847B-63C2AA7B1C1E}"/>
              </a:ext>
            </a:extLst>
          </p:cNvPr>
          <p:cNvSpPr txBox="1"/>
          <p:nvPr/>
        </p:nvSpPr>
        <p:spPr>
          <a:xfrm>
            <a:off x="1781299" y="3503221"/>
            <a:ext cx="2172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/>
                <a:ea typeface="+mn-ea"/>
                <a:cs typeface="+mn-cs"/>
              </a:rPr>
              <a:t>Workshop icon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FD4585-05BC-264C-9D0B-8CF293602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299" y="2619633"/>
            <a:ext cx="3632886" cy="3632886"/>
          </a:xfrm>
          <a:prstGeom prst="rect">
            <a:avLst/>
          </a:prstGeom>
        </p:spPr>
      </p:pic>
      <p:pic>
        <p:nvPicPr>
          <p:cNvPr id="9" name="Picture 4" descr="TGI_logo_V_2color_bevel.tiff">
            <a:extLst>
              <a:ext uri="{FF2B5EF4-FFF2-40B4-BE49-F238E27FC236}">
                <a16:creationId xmlns:a16="http://schemas.microsoft.com/office/drawing/2014/main" id="{DEC0B3E1-84C4-934F-B1C6-6164B26ED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65" t="30911" r="32492" b="27831"/>
          <a:stretch>
            <a:fillRect/>
          </a:stretch>
        </p:blipFill>
        <p:spPr bwMode="auto">
          <a:xfrm>
            <a:off x="8506866" y="3326484"/>
            <a:ext cx="2555875" cy="2219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294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04E56-FD84-D244-8387-DE46CF4E1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96"/>
            <a:ext cx="10515600" cy="798609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Single Cell RNA-sequencing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DFB02-2E0D-1F44-8C5A-46B7E2157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Single cell sequencing is not new</a:t>
            </a:r>
          </a:p>
          <a:p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Doing it for a reasonable cost, at scale is</a:t>
            </a:r>
          </a:p>
        </p:txBody>
      </p:sp>
    </p:spTree>
    <p:extLst>
      <p:ext uri="{BB962C8B-B14F-4D97-AF65-F5344CB8AC3E}">
        <p14:creationId xmlns:p14="http://schemas.microsoft.com/office/powerpoint/2010/main" val="1559456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A71D9B-AD4F-A64A-9FA6-CFD417218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515" y="1408869"/>
            <a:ext cx="5869172" cy="276079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008CA9D-0CA2-2C42-9539-F75EA7BFF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896" y="81739"/>
            <a:ext cx="10515600" cy="798609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Library preparation and Sequencing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C17DE50-94EC-D24B-B1EA-3F7935DFE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13504"/>
            <a:ext cx="10515600" cy="1153859"/>
          </a:xfrm>
        </p:spPr>
        <p:txBody>
          <a:bodyPr>
            <a:no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Cells are captured in oil droplets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Reactions in the droplets create the library and amplify it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cDNA is collected and sequenced </a:t>
            </a:r>
          </a:p>
          <a:p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D73121-CE19-2843-98DA-91A0480C6C7A}"/>
              </a:ext>
            </a:extLst>
          </p:cNvPr>
          <p:cNvSpPr txBox="1"/>
          <p:nvPr/>
        </p:nvSpPr>
        <p:spPr>
          <a:xfrm>
            <a:off x="7903262" y="6129121"/>
            <a:ext cx="42887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https://www.10xgenomics.com/solutions/single-cell/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BFEA4F-BDA4-5442-AA53-D40A3625D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90" y="1556734"/>
            <a:ext cx="5608034" cy="230093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63D52F-7CBF-AB40-BEAA-1B0E8D3B1601}"/>
              </a:ext>
            </a:extLst>
          </p:cNvPr>
          <p:cNvSpPr/>
          <p:nvPr/>
        </p:nvSpPr>
        <p:spPr>
          <a:xfrm>
            <a:off x="5495308" y="3429000"/>
            <a:ext cx="408178" cy="4620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76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CC281-62E8-D347-84F0-4E71F5AB9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432"/>
            <a:ext cx="10515600" cy="5006531"/>
          </a:xfrm>
        </p:spPr>
        <p:txBody>
          <a:bodyPr>
            <a:no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Aligned with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CellRanger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(uses STAR under the hood)</a:t>
            </a:r>
          </a:p>
          <a:p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Each read contains a pair of barcodes:</a:t>
            </a: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Cell Barcodes (CB) - Reads came from the same cell</a:t>
            </a: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UMI Barcodes (UB) - Reads came from the same molecule</a:t>
            </a:r>
            <a:b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Data is quite sparse</a:t>
            </a:r>
          </a:p>
          <a:p>
            <a:pPr lvl="1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not every transcript is detectable in every cell</a:t>
            </a:r>
          </a:p>
          <a:p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2A9C907-41BC-B44E-8613-F8E733666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896" y="81739"/>
            <a:ext cx="10515600" cy="798609"/>
          </a:xfrm>
        </p:spPr>
        <p:txBody>
          <a:bodyPr/>
          <a:lstStyle/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Sequence data</a:t>
            </a:r>
          </a:p>
        </p:txBody>
      </p:sp>
    </p:spTree>
    <p:extLst>
      <p:ext uri="{BB962C8B-B14F-4D97-AF65-F5344CB8AC3E}">
        <p14:creationId xmlns:p14="http://schemas.microsoft.com/office/powerpoint/2010/main" val="788434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2F1166A-B05B-5A44-A37F-DE1BBCC82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38" y="908635"/>
            <a:ext cx="6072862" cy="34682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02D178-4C4C-5046-82DE-C45768DFD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08635"/>
            <a:ext cx="3015618" cy="346829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2AB399E-C0A9-2642-A0B3-961EEB0DA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1618" y="894290"/>
            <a:ext cx="3015618" cy="34826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1698A8-DD1A-FC48-9C01-D2021D65A201}"/>
              </a:ext>
            </a:extLst>
          </p:cNvPr>
          <p:cNvSpPr txBox="1"/>
          <p:nvPr/>
        </p:nvSpPr>
        <p:spPr>
          <a:xfrm>
            <a:off x="8342707" y="5949365"/>
            <a:ext cx="3955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Petti, et al. doi:10.1101/434746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8D64B83-1430-0A4F-B53E-6DF4C82E8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896" y="81739"/>
            <a:ext cx="10515600" cy="798609"/>
          </a:xfrm>
        </p:spPr>
        <p:txBody>
          <a:bodyPr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Single Cell Analyses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1C0158-11BD-9F43-B6C6-0A71A465BE85}"/>
              </a:ext>
            </a:extLst>
          </p:cNvPr>
          <p:cNvSpPr txBox="1"/>
          <p:nvPr/>
        </p:nvSpPr>
        <p:spPr>
          <a:xfrm>
            <a:off x="691896" y="4405215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3EBCC8-0D21-7B4D-99E5-78B99536DFC5}"/>
              </a:ext>
            </a:extLst>
          </p:cNvPr>
          <p:cNvSpPr txBox="1"/>
          <p:nvPr/>
        </p:nvSpPr>
        <p:spPr>
          <a:xfrm>
            <a:off x="3455509" y="4376928"/>
            <a:ext cx="2265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Lineage Inference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CCED32-BECA-2441-A0F3-D5FCB9B11192}"/>
              </a:ext>
            </a:extLst>
          </p:cNvPr>
          <p:cNvSpPr txBox="1"/>
          <p:nvPr/>
        </p:nvSpPr>
        <p:spPr>
          <a:xfrm>
            <a:off x="6471127" y="4376928"/>
            <a:ext cx="23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Cycle Markers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12AA54-9A77-4D45-917E-BD71D99B959A}"/>
              </a:ext>
            </a:extLst>
          </p:cNvPr>
          <p:cNvSpPr txBox="1"/>
          <p:nvPr/>
        </p:nvSpPr>
        <p:spPr>
          <a:xfrm>
            <a:off x="9438142" y="4376928"/>
            <a:ext cx="2348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Mutation detection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FFFE6172-1504-6745-9F67-343C772EC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23104"/>
            <a:ext cx="10515600" cy="1153859"/>
          </a:xfrm>
        </p:spPr>
        <p:txBody>
          <a:bodyPr>
            <a:no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Still a rapidly evolving field, but a few popular packages include</a:t>
            </a:r>
            <a:b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CellRanger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Seurat, Monocle, CONICS, many more</a:t>
            </a: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seandavi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/awesome-single-cell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24675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150</Words>
  <Application>Microsoft Macintosh PowerPoint</Application>
  <PresentationFormat>Widescreen</PresentationFormat>
  <Paragraphs>29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Consolas</vt:lpstr>
      <vt:lpstr>Segoe UI</vt:lpstr>
      <vt:lpstr>Verdana</vt:lpstr>
      <vt:lpstr>1_Office Theme</vt:lpstr>
      <vt:lpstr>RNA-Seq workshop Single Cell RNA-sequencing</vt:lpstr>
      <vt:lpstr>Single Cell RNA-sequencing</vt:lpstr>
      <vt:lpstr>Library preparation and Sequencing</vt:lpstr>
      <vt:lpstr>Sequence data</vt:lpstr>
      <vt:lpstr>Single Cell Analyses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Cotto, Kelsy</dc:creator>
  <cp:lastModifiedBy>Cotto, Kelsy</cp:lastModifiedBy>
  <cp:revision>12</cp:revision>
  <cp:lastPrinted>2019-06-11T01:56:37Z</cp:lastPrinted>
  <dcterms:created xsi:type="dcterms:W3CDTF">2019-02-25T20:09:25Z</dcterms:created>
  <dcterms:modified xsi:type="dcterms:W3CDTF">2019-06-11T03:15:47Z</dcterms:modified>
</cp:coreProperties>
</file>

<file path=docProps/thumbnail.jpeg>
</file>